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5" r:id="rId4"/>
    <p:sldId id="262" r:id="rId5"/>
    <p:sldId id="264" r:id="rId6"/>
    <p:sldId id="260" r:id="rId7"/>
  </p:sldIdLst>
  <p:sldSz cx="20104100" cy="11309350"/>
  <p:notesSz cx="20104100" cy="1130935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2" userDrawn="1">
          <p15:clr>
            <a:srgbClr val="A4A3A4"/>
          </p15:clr>
        </p15:guide>
        <p15:guide id="2" pos="2160">
          <p15:clr>
            <a:srgbClr val="A4A3A4"/>
          </p15:clr>
        </p15:guide>
        <p15:guide id="3" pos="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39" d="100"/>
          <a:sy n="39" d="100"/>
        </p:scale>
        <p:origin x="876" y="72"/>
      </p:cViewPr>
      <p:guideLst>
        <p:guide orient="horz" pos="922"/>
        <p:guide pos="2160"/>
        <p:guide pos="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039EC-0E03-4025-8BCA-856FFC968F74}" type="doc">
      <dgm:prSet loTypeId="urn:microsoft.com/office/officeart/2005/8/layout/chevron1" loCatId="process" qsTypeId="urn:microsoft.com/office/officeart/2005/8/quickstyle/simple1" qsCatId="simple" csTypeId="urn:microsoft.com/office/officeart/2005/8/colors/accent1_2" csCatId="accent1" phldr="1"/>
      <dgm:spPr/>
    </dgm:pt>
    <dgm:pt modelId="{261DBAF9-C389-4643-BD49-0D1632EE42E9}">
      <dgm:prSet phldrT="[Texto]" custT="1"/>
      <dgm:spPr>
        <a:solidFill>
          <a:srgbClr val="C00000"/>
        </a:solidFill>
      </dgm:spPr>
      <dgm:t>
        <a:bodyPr/>
        <a:lstStyle/>
        <a:p>
          <a:r>
            <a:rPr lang="es-ES" sz="2400" dirty="0">
              <a:latin typeface="Arial" panose="020B0604020202020204" pitchFamily="34" charset="0"/>
              <a:cs typeface="Arial" panose="020B0604020202020204" pitchFamily="34" charset="0"/>
            </a:rPr>
            <a:t>Formulación</a:t>
          </a:r>
          <a:endParaRPr lang="es-PE" sz="2400" dirty="0">
            <a:latin typeface="Arial" panose="020B0604020202020204" pitchFamily="34" charset="0"/>
            <a:cs typeface="Arial" panose="020B0604020202020204" pitchFamily="34" charset="0"/>
          </a:endParaRPr>
        </a:p>
      </dgm:t>
    </dgm:pt>
    <dgm:pt modelId="{14F9D154-B405-46C8-A468-35BE9C9DA7CF}" type="parTrans" cxnId="{16C1C68A-87B8-48B8-8047-CBC95CDCE230}">
      <dgm:prSet/>
      <dgm:spPr/>
      <dgm:t>
        <a:bodyPr/>
        <a:lstStyle/>
        <a:p>
          <a:endParaRPr lang="es-PE" sz="2800">
            <a:latin typeface="Arial" panose="020B0604020202020204" pitchFamily="34" charset="0"/>
            <a:cs typeface="Arial" panose="020B0604020202020204" pitchFamily="34" charset="0"/>
          </a:endParaRPr>
        </a:p>
      </dgm:t>
    </dgm:pt>
    <dgm:pt modelId="{6E1D76E5-E300-4901-889F-D8481E9FCCA8}" type="sibTrans" cxnId="{16C1C68A-87B8-48B8-8047-CBC95CDCE230}">
      <dgm:prSet/>
      <dgm:spPr/>
      <dgm:t>
        <a:bodyPr/>
        <a:lstStyle/>
        <a:p>
          <a:endParaRPr lang="es-PE" sz="2800">
            <a:latin typeface="Arial" panose="020B0604020202020204" pitchFamily="34" charset="0"/>
            <a:cs typeface="Arial" panose="020B0604020202020204" pitchFamily="34" charset="0"/>
          </a:endParaRPr>
        </a:p>
      </dgm:t>
    </dgm:pt>
    <dgm:pt modelId="{B39FCA3A-B413-4454-9F30-AC70E677ED08}">
      <dgm:prSet phldrT="[Texto]" custT="1"/>
      <dgm:spPr>
        <a:solidFill>
          <a:srgbClr val="F0A54B"/>
        </a:solidFill>
      </dgm:spPr>
      <dgm:t>
        <a:bodyPr/>
        <a:lstStyle/>
        <a:p>
          <a:r>
            <a:rPr lang="es-ES" sz="2400" dirty="0">
              <a:latin typeface="Arial" panose="020B0604020202020204" pitchFamily="34" charset="0"/>
              <a:cs typeface="Arial" panose="020B0604020202020204" pitchFamily="34" charset="0"/>
            </a:rPr>
            <a:t>Estructuración</a:t>
          </a:r>
          <a:endParaRPr lang="es-PE" sz="2400" dirty="0">
            <a:latin typeface="Arial" panose="020B0604020202020204" pitchFamily="34" charset="0"/>
            <a:cs typeface="Arial" panose="020B0604020202020204" pitchFamily="34" charset="0"/>
          </a:endParaRPr>
        </a:p>
      </dgm:t>
    </dgm:pt>
    <dgm:pt modelId="{7917F27E-FB09-411F-9DB5-80357203AC08}" type="parTrans" cxnId="{657B6857-00B7-45D3-85BC-D7639993BC64}">
      <dgm:prSet/>
      <dgm:spPr/>
      <dgm:t>
        <a:bodyPr/>
        <a:lstStyle/>
        <a:p>
          <a:endParaRPr lang="es-PE" sz="2800">
            <a:latin typeface="Arial" panose="020B0604020202020204" pitchFamily="34" charset="0"/>
            <a:cs typeface="Arial" panose="020B0604020202020204" pitchFamily="34" charset="0"/>
          </a:endParaRPr>
        </a:p>
      </dgm:t>
    </dgm:pt>
    <dgm:pt modelId="{376CBC66-2EEB-4ED3-A3A3-7BFAD903D2EC}" type="sibTrans" cxnId="{657B6857-00B7-45D3-85BC-D7639993BC64}">
      <dgm:prSet/>
      <dgm:spPr/>
      <dgm:t>
        <a:bodyPr/>
        <a:lstStyle/>
        <a:p>
          <a:endParaRPr lang="es-PE" sz="2800">
            <a:latin typeface="Arial" panose="020B0604020202020204" pitchFamily="34" charset="0"/>
            <a:cs typeface="Arial" panose="020B0604020202020204" pitchFamily="34" charset="0"/>
          </a:endParaRPr>
        </a:p>
      </dgm:t>
    </dgm:pt>
    <dgm:pt modelId="{0A2596F7-5CBC-491F-BE00-2E07791557F8}">
      <dgm:prSet phldrT="[Texto]" custT="1"/>
      <dgm:spPr>
        <a:solidFill>
          <a:srgbClr val="B7D346"/>
        </a:solidFill>
      </dgm:spPr>
      <dgm:t>
        <a:bodyPr/>
        <a:lstStyle/>
        <a:p>
          <a:r>
            <a:rPr lang="es-ES" sz="2400" dirty="0">
              <a:latin typeface="Arial" panose="020B0604020202020204" pitchFamily="34" charset="0"/>
              <a:cs typeface="Arial" panose="020B0604020202020204" pitchFamily="34" charset="0"/>
            </a:rPr>
            <a:t>Transacción</a:t>
          </a:r>
          <a:endParaRPr lang="es-PE" sz="2400" dirty="0">
            <a:latin typeface="Arial" panose="020B0604020202020204" pitchFamily="34" charset="0"/>
            <a:cs typeface="Arial" panose="020B0604020202020204" pitchFamily="34" charset="0"/>
          </a:endParaRPr>
        </a:p>
      </dgm:t>
    </dgm:pt>
    <dgm:pt modelId="{D50B0B70-5AEF-49EF-9703-FDC8DA0AEFF6}" type="parTrans" cxnId="{4742F0E0-1802-43F9-A624-0FC8AB31A22B}">
      <dgm:prSet/>
      <dgm:spPr/>
      <dgm:t>
        <a:bodyPr/>
        <a:lstStyle/>
        <a:p>
          <a:endParaRPr lang="es-PE" sz="2800">
            <a:latin typeface="Arial" panose="020B0604020202020204" pitchFamily="34" charset="0"/>
            <a:cs typeface="Arial" panose="020B0604020202020204" pitchFamily="34" charset="0"/>
          </a:endParaRPr>
        </a:p>
      </dgm:t>
    </dgm:pt>
    <dgm:pt modelId="{77215E31-1CAD-466C-B813-762C397A8AE2}" type="sibTrans" cxnId="{4742F0E0-1802-43F9-A624-0FC8AB31A22B}">
      <dgm:prSet/>
      <dgm:spPr/>
      <dgm:t>
        <a:bodyPr/>
        <a:lstStyle/>
        <a:p>
          <a:endParaRPr lang="es-PE" sz="2800">
            <a:latin typeface="Arial" panose="020B0604020202020204" pitchFamily="34" charset="0"/>
            <a:cs typeface="Arial" panose="020B0604020202020204" pitchFamily="34" charset="0"/>
          </a:endParaRPr>
        </a:p>
      </dgm:t>
    </dgm:pt>
    <dgm:pt modelId="{7C0D077C-85A8-4E49-B029-B69CF042BA53}" type="pres">
      <dgm:prSet presAssocID="{797039EC-0E03-4025-8BCA-856FFC968F74}" presName="Name0" presStyleCnt="0">
        <dgm:presLayoutVars>
          <dgm:dir/>
          <dgm:animLvl val="lvl"/>
          <dgm:resizeHandles val="exact"/>
        </dgm:presLayoutVars>
      </dgm:prSet>
      <dgm:spPr/>
    </dgm:pt>
    <dgm:pt modelId="{AC7098D1-4A76-4BB8-8E4D-1182335F136E}" type="pres">
      <dgm:prSet presAssocID="{261DBAF9-C389-4643-BD49-0D1632EE42E9}" presName="parTxOnly" presStyleLbl="node1" presStyleIdx="0" presStyleCnt="3" custScaleX="63399">
        <dgm:presLayoutVars>
          <dgm:chMax val="0"/>
          <dgm:chPref val="0"/>
          <dgm:bulletEnabled val="1"/>
        </dgm:presLayoutVars>
      </dgm:prSet>
      <dgm:spPr/>
    </dgm:pt>
    <dgm:pt modelId="{AD9303B8-B74C-4689-9A74-14D36078C8F1}" type="pres">
      <dgm:prSet presAssocID="{6E1D76E5-E300-4901-889F-D8481E9FCCA8}" presName="parTxOnlySpace" presStyleCnt="0"/>
      <dgm:spPr/>
    </dgm:pt>
    <dgm:pt modelId="{4D6F3439-3A6F-45BA-912A-7D5DF4233127}" type="pres">
      <dgm:prSet presAssocID="{B39FCA3A-B413-4454-9F30-AC70E677ED08}" presName="parTxOnly" presStyleLbl="node1" presStyleIdx="1" presStyleCnt="3" custLinFactX="1040" custLinFactNeighborX="100000" custLinFactNeighborY="3172">
        <dgm:presLayoutVars>
          <dgm:chMax val="0"/>
          <dgm:chPref val="0"/>
          <dgm:bulletEnabled val="1"/>
        </dgm:presLayoutVars>
      </dgm:prSet>
      <dgm:spPr/>
    </dgm:pt>
    <dgm:pt modelId="{19BA7836-7312-4DA2-AED4-0B3001B9C281}" type="pres">
      <dgm:prSet presAssocID="{376CBC66-2EEB-4ED3-A3A3-7BFAD903D2EC}" presName="parTxOnlySpace" presStyleCnt="0"/>
      <dgm:spPr/>
    </dgm:pt>
    <dgm:pt modelId="{F8D12D60-2D14-4BBD-A7C5-2A48226D10CE}" type="pres">
      <dgm:prSet presAssocID="{0A2596F7-5CBC-491F-BE00-2E07791557F8}" presName="parTxOnly" presStyleLbl="node1" presStyleIdx="2" presStyleCnt="3">
        <dgm:presLayoutVars>
          <dgm:chMax val="0"/>
          <dgm:chPref val="0"/>
          <dgm:bulletEnabled val="1"/>
        </dgm:presLayoutVars>
      </dgm:prSet>
      <dgm:spPr/>
    </dgm:pt>
  </dgm:ptLst>
  <dgm:cxnLst>
    <dgm:cxn modelId="{5937F309-6583-4F7D-812F-C029E739566D}" type="presOf" srcId="{0A2596F7-5CBC-491F-BE00-2E07791557F8}" destId="{F8D12D60-2D14-4BBD-A7C5-2A48226D10CE}" srcOrd="0" destOrd="0" presId="urn:microsoft.com/office/officeart/2005/8/layout/chevron1"/>
    <dgm:cxn modelId="{C96AEC2A-F8C1-4DDA-A6EA-5D20AE41F6F8}" type="presOf" srcId="{797039EC-0E03-4025-8BCA-856FFC968F74}" destId="{7C0D077C-85A8-4E49-B029-B69CF042BA53}" srcOrd="0" destOrd="0" presId="urn:microsoft.com/office/officeart/2005/8/layout/chevron1"/>
    <dgm:cxn modelId="{657B6857-00B7-45D3-85BC-D7639993BC64}" srcId="{797039EC-0E03-4025-8BCA-856FFC968F74}" destId="{B39FCA3A-B413-4454-9F30-AC70E677ED08}" srcOrd="1" destOrd="0" parTransId="{7917F27E-FB09-411F-9DB5-80357203AC08}" sibTransId="{376CBC66-2EEB-4ED3-A3A3-7BFAD903D2EC}"/>
    <dgm:cxn modelId="{16C1C68A-87B8-48B8-8047-CBC95CDCE230}" srcId="{797039EC-0E03-4025-8BCA-856FFC968F74}" destId="{261DBAF9-C389-4643-BD49-0D1632EE42E9}" srcOrd="0" destOrd="0" parTransId="{14F9D154-B405-46C8-A468-35BE9C9DA7CF}" sibTransId="{6E1D76E5-E300-4901-889F-D8481E9FCCA8}"/>
    <dgm:cxn modelId="{AAFDF38E-9E76-4079-B220-308956EF6088}" type="presOf" srcId="{B39FCA3A-B413-4454-9F30-AC70E677ED08}" destId="{4D6F3439-3A6F-45BA-912A-7D5DF4233127}" srcOrd="0" destOrd="0" presId="urn:microsoft.com/office/officeart/2005/8/layout/chevron1"/>
    <dgm:cxn modelId="{4742F0E0-1802-43F9-A624-0FC8AB31A22B}" srcId="{797039EC-0E03-4025-8BCA-856FFC968F74}" destId="{0A2596F7-5CBC-491F-BE00-2E07791557F8}" srcOrd="2" destOrd="0" parTransId="{D50B0B70-5AEF-49EF-9703-FDC8DA0AEFF6}" sibTransId="{77215E31-1CAD-466C-B813-762C397A8AE2}"/>
    <dgm:cxn modelId="{D65616FB-908A-44DF-9AE7-ACAEE3E812CC}" type="presOf" srcId="{261DBAF9-C389-4643-BD49-0D1632EE42E9}" destId="{AC7098D1-4A76-4BB8-8E4D-1182335F136E}" srcOrd="0" destOrd="0" presId="urn:microsoft.com/office/officeart/2005/8/layout/chevron1"/>
    <dgm:cxn modelId="{FA872A5E-F228-43D6-802E-905EA6707327}" type="presParOf" srcId="{7C0D077C-85A8-4E49-B029-B69CF042BA53}" destId="{AC7098D1-4A76-4BB8-8E4D-1182335F136E}" srcOrd="0" destOrd="0" presId="urn:microsoft.com/office/officeart/2005/8/layout/chevron1"/>
    <dgm:cxn modelId="{F0EF6694-1A2E-4D7E-BB61-1814F6D66CB5}" type="presParOf" srcId="{7C0D077C-85A8-4E49-B029-B69CF042BA53}" destId="{AD9303B8-B74C-4689-9A74-14D36078C8F1}" srcOrd="1" destOrd="0" presId="urn:microsoft.com/office/officeart/2005/8/layout/chevron1"/>
    <dgm:cxn modelId="{3F451A2D-9BD3-41F2-971E-25726D3303C7}" type="presParOf" srcId="{7C0D077C-85A8-4E49-B029-B69CF042BA53}" destId="{4D6F3439-3A6F-45BA-912A-7D5DF4233127}" srcOrd="2" destOrd="0" presId="urn:microsoft.com/office/officeart/2005/8/layout/chevron1"/>
    <dgm:cxn modelId="{D2254831-291A-471C-83D6-B294CE63C853}" type="presParOf" srcId="{7C0D077C-85A8-4E49-B029-B69CF042BA53}" destId="{19BA7836-7312-4DA2-AED4-0B3001B9C281}" srcOrd="3" destOrd="0" presId="urn:microsoft.com/office/officeart/2005/8/layout/chevron1"/>
    <dgm:cxn modelId="{0F51EC72-A196-4EF6-AF18-0A8132B16CD2}" type="presParOf" srcId="{7C0D077C-85A8-4E49-B029-B69CF042BA53}" destId="{F8D12D60-2D14-4BBD-A7C5-2A48226D10C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098D1-4A76-4BB8-8E4D-1182335F136E}">
      <dsp:nvSpPr>
        <dsp:cNvPr id="0" name=""/>
        <dsp:cNvSpPr/>
      </dsp:nvSpPr>
      <dsp:spPr>
        <a:xfrm>
          <a:off x="4551" y="0"/>
          <a:ext cx="4784671" cy="1753994"/>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Formulación</a:t>
          </a:r>
          <a:endParaRPr lang="es-PE" sz="2400" kern="1200" dirty="0">
            <a:latin typeface="Arial" panose="020B0604020202020204" pitchFamily="34" charset="0"/>
            <a:cs typeface="Arial" panose="020B0604020202020204" pitchFamily="34" charset="0"/>
          </a:endParaRPr>
        </a:p>
      </dsp:txBody>
      <dsp:txXfrm>
        <a:off x="881548" y="0"/>
        <a:ext cx="3030677" cy="1753994"/>
      </dsp:txXfrm>
    </dsp:sp>
    <dsp:sp modelId="{4D6F3439-3A6F-45BA-912A-7D5DF4233127}">
      <dsp:nvSpPr>
        <dsp:cNvPr id="0" name=""/>
        <dsp:cNvSpPr/>
      </dsp:nvSpPr>
      <dsp:spPr>
        <a:xfrm>
          <a:off x="4867711" y="0"/>
          <a:ext cx="7546919" cy="1753994"/>
        </a:xfrm>
        <a:prstGeom prst="chevron">
          <a:avLst/>
        </a:prstGeom>
        <a:solidFill>
          <a:srgbClr val="F0A5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Estructuración</a:t>
          </a:r>
          <a:endParaRPr lang="es-PE" sz="2400" kern="1200" dirty="0">
            <a:latin typeface="Arial" panose="020B0604020202020204" pitchFamily="34" charset="0"/>
            <a:cs typeface="Arial" panose="020B0604020202020204" pitchFamily="34" charset="0"/>
          </a:endParaRPr>
        </a:p>
      </dsp:txBody>
      <dsp:txXfrm>
        <a:off x="5744708" y="0"/>
        <a:ext cx="5792925" cy="1753994"/>
      </dsp:txXfrm>
    </dsp:sp>
    <dsp:sp modelId="{F8D12D60-2D14-4BBD-A7C5-2A48226D10CE}">
      <dsp:nvSpPr>
        <dsp:cNvPr id="0" name=""/>
        <dsp:cNvSpPr/>
      </dsp:nvSpPr>
      <dsp:spPr>
        <a:xfrm>
          <a:off x="10826758" y="0"/>
          <a:ext cx="7546919" cy="1753994"/>
        </a:xfrm>
        <a:prstGeom prst="chevron">
          <a:avLst/>
        </a:prstGeom>
        <a:solidFill>
          <a:srgbClr val="B7D3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Transacción</a:t>
          </a:r>
          <a:endParaRPr lang="es-PE" sz="2400" kern="1200" dirty="0">
            <a:latin typeface="Arial" panose="020B0604020202020204" pitchFamily="34" charset="0"/>
            <a:cs typeface="Arial" panose="020B0604020202020204" pitchFamily="34" charset="0"/>
          </a:endParaRPr>
        </a:p>
      </dsp:txBody>
      <dsp:txXfrm>
        <a:off x="11703755" y="0"/>
        <a:ext cx="5792925" cy="17539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941C21D-33BD-7A41-AA03-F8D45E1F5B62}" type="datetimeFigureOut">
              <a:rPr lang="es-ES_tradnl" smtClean="0"/>
              <a:pPr/>
              <a:t>19/10/2020</a:t>
            </a:fld>
            <a:endParaRPr lang="es-ES_tradnl"/>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EDFF479-3DDE-C74D-9F4D-E0A3284B56DE}" type="slidenum">
              <a:rPr lang="es-ES_tradnl" smtClean="0"/>
              <a:pPr/>
              <a:t>‹Nº›</a:t>
            </a:fld>
            <a:endParaRPr lang="es-ES_tradnl"/>
          </a:p>
        </p:txBody>
      </p:sp>
    </p:spTree>
    <p:extLst>
      <p:ext uri="{BB962C8B-B14F-4D97-AF65-F5344CB8AC3E}">
        <p14:creationId xmlns:p14="http://schemas.microsoft.com/office/powerpoint/2010/main" val="1785945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EDFF479-3DDE-C74D-9F4D-E0A3284B56DE}" type="slidenum">
              <a:rPr lang="es-ES_tradnl" smtClean="0"/>
              <a:pPr/>
              <a:t>1</a:t>
            </a:fld>
            <a:endParaRPr lang="es-ES_tradnl"/>
          </a:p>
        </p:txBody>
      </p:sp>
    </p:spTree>
    <p:extLst>
      <p:ext uri="{BB962C8B-B14F-4D97-AF65-F5344CB8AC3E}">
        <p14:creationId xmlns:p14="http://schemas.microsoft.com/office/powerpoint/2010/main" val="1011807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8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Tree>
    <p:extLst>
      <p:ext uri="{BB962C8B-B14F-4D97-AF65-F5344CB8AC3E}">
        <p14:creationId xmlns:p14="http://schemas.microsoft.com/office/powerpoint/2010/main" val="184658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50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170" y="818773"/>
            <a:ext cx="18301758" cy="730969"/>
          </a:xfrm>
          <a:prstGeom prst="rect">
            <a:avLst/>
          </a:prstGeom>
        </p:spPr>
        <p:txBody>
          <a:bodyPr wrap="square" lIns="0" tIns="0" rIns="0" bIns="0">
            <a:spAutoFit/>
          </a:bodyPr>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dirty="0"/>
          </a:p>
        </p:txBody>
      </p:sp>
    </p:spTree>
  </p:cSld>
  <p:clrMap bg1="lt1" tx1="dk1" bg2="lt2" tx2="dk2" accent1="accent1" accent2="accent2" accent3="accent3" accent4="accent4" accent5="accent5" accent6="accent6" hlink="hlink" folHlink="folHlink"/>
  <p:sldLayoutIdLst>
    <p:sldLayoutId id="2147483665" r:id="rId1"/>
    <p:sldLayoutId id="2147483668" r:id="rId2"/>
    <p:sldLayoutId id="2147483661" r:id="rId3"/>
    <p:sldLayoutId id="2147483662" r:id="rId4"/>
    <p:sldLayoutId id="2147483666" r:id="rId5"/>
    <p:sldLayoutId id="2147483663" r:id="rId6"/>
    <p:sldLayoutId id="2147483664" r:id="rId7"/>
    <p:sldLayoutId id="2147483667"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mailto:contact@proinversion.gob.pe" TargetMode="External"/><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hyperlink" Target="http://WWW.PROINVERSION.GOB.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Untitled-4.png"/>
          <p:cNvPicPr>
            <a:picLocks noChangeAspect="1"/>
          </p:cNvPicPr>
          <p:nvPr/>
        </p:nvPicPr>
        <p:blipFill>
          <a:blip r:embed="rId3"/>
          <a:stretch>
            <a:fillRect/>
          </a:stretch>
        </p:blipFill>
        <p:spPr>
          <a:xfrm>
            <a:off x="-585953" y="0"/>
            <a:ext cx="20104101" cy="11309351"/>
          </a:xfrm>
          <a:prstGeom prst="rect">
            <a:avLst/>
          </a:prstGeom>
        </p:spPr>
      </p:pic>
      <p:sp>
        <p:nvSpPr>
          <p:cNvPr id="6" name="object 4"/>
          <p:cNvSpPr txBox="1"/>
          <p:nvPr/>
        </p:nvSpPr>
        <p:spPr>
          <a:xfrm>
            <a:off x="9137650" y="2011806"/>
            <a:ext cx="10363200" cy="5476307"/>
          </a:xfrm>
          <a:prstGeom prst="rect">
            <a:avLst/>
          </a:prstGeom>
        </p:spPr>
        <p:txBody>
          <a:bodyPr vert="horz" wrap="square" lIns="0" tIns="0" rIns="0" bIns="0" rtlCol="0">
            <a:spAutoFit/>
          </a:bodyPr>
          <a:lstStyle/>
          <a:p>
            <a:pPr marL="12700" algn="ctr">
              <a:lnSpc>
                <a:spcPts val="7700"/>
              </a:lnSpc>
              <a:spcAft>
                <a:spcPts val="1200"/>
              </a:spcAft>
            </a:pPr>
            <a:r>
              <a:rPr lang="es-PE" sz="5400" b="1" spc="65" dirty="0">
                <a:ea typeface="Calibri" charset="0"/>
                <a:cs typeface="Calibri" charset="0"/>
              </a:rPr>
              <a:t>Proyecto </a:t>
            </a:r>
          </a:p>
          <a:p>
            <a:pPr marL="12700" algn="ctr">
              <a:lnSpc>
                <a:spcPts val="7700"/>
              </a:lnSpc>
            </a:pPr>
            <a:r>
              <a:rPr lang="es-PE" sz="5400" b="1" spc="65" dirty="0">
                <a:ea typeface="Calibri" charset="0"/>
                <a:cs typeface="Calibri" charset="0"/>
              </a:rPr>
              <a:t>“Línea de Transmisión 500 kV Subestación                                                                                                                 Piura Nueva - Frontera”</a:t>
            </a:r>
          </a:p>
          <a:p>
            <a:pPr marL="12700" algn="ctr">
              <a:lnSpc>
                <a:spcPts val="7700"/>
              </a:lnSpc>
              <a:spcBef>
                <a:spcPts val="4200"/>
              </a:spcBef>
            </a:pPr>
            <a:r>
              <a:rPr lang="es-PE" sz="3200" b="1" spc="65" dirty="0">
                <a:ea typeface="Calibri" charset="0"/>
                <a:cs typeface="Calibri" charset="0"/>
              </a:rPr>
              <a:t>Octubre 2020</a:t>
            </a:r>
          </a:p>
        </p:txBody>
      </p:sp>
      <p:sp>
        <p:nvSpPr>
          <p:cNvPr id="2" name="CuadroTexto 1">
            <a:extLst>
              <a:ext uri="{FF2B5EF4-FFF2-40B4-BE49-F238E27FC236}">
                <a16:creationId xmlns:a16="http://schemas.microsoft.com/office/drawing/2014/main" id="{4C16946B-32EE-4D5F-9EB0-1F20C390670C}"/>
              </a:ext>
            </a:extLst>
          </p:cNvPr>
          <p:cNvSpPr txBox="1"/>
          <p:nvPr/>
        </p:nvSpPr>
        <p:spPr>
          <a:xfrm>
            <a:off x="14700250" y="8659174"/>
            <a:ext cx="7772400" cy="369332"/>
          </a:xfrm>
          <a:prstGeom prst="rect">
            <a:avLst/>
          </a:prstGeom>
          <a:noFill/>
        </p:spPr>
        <p:txBody>
          <a:bodyPr wrap="square" rtlCol="0">
            <a:spAutoFit/>
          </a:bodyPr>
          <a:lstStyle/>
          <a:p>
            <a:r>
              <a:rPr lang="es-ES" b="1" dirty="0"/>
              <a:t>COMITÉ PRO MINERIA  y  ENERGÍA </a:t>
            </a:r>
            <a:endParaRPr lang="es-PE"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01171" y="854075"/>
            <a:ext cx="18301758" cy="738664"/>
          </a:xfrm>
        </p:spPr>
        <p:txBody>
          <a:bodyPr/>
          <a:lstStyle/>
          <a:p>
            <a:r>
              <a:rPr lang="es-ES_tradnl" sz="4800" b="1" dirty="0"/>
              <a:t>INDICE</a:t>
            </a:r>
          </a:p>
        </p:txBody>
      </p:sp>
      <p:sp>
        <p:nvSpPr>
          <p:cNvPr id="2" name="Rectángulo 1">
            <a:extLst>
              <a:ext uri="{FF2B5EF4-FFF2-40B4-BE49-F238E27FC236}">
                <a16:creationId xmlns:a16="http://schemas.microsoft.com/office/drawing/2014/main" id="{04EDA22B-9F18-4AD7-BBE1-7FBC6FF50367}"/>
              </a:ext>
            </a:extLst>
          </p:cNvPr>
          <p:cNvSpPr/>
          <p:nvPr/>
        </p:nvSpPr>
        <p:spPr>
          <a:xfrm>
            <a:off x="2889250" y="3154146"/>
            <a:ext cx="14630400" cy="5509200"/>
          </a:xfrm>
          <a:prstGeom prst="rect">
            <a:avLst/>
          </a:prstGeom>
        </p:spPr>
        <p:txBody>
          <a:bodyPr wrap="square">
            <a:spAutoFit/>
          </a:bodyPr>
          <a:lstStyle/>
          <a:p>
            <a:pPr marL="971550" lvl="1" indent="-514350">
              <a:spcBef>
                <a:spcPts val="1800"/>
              </a:spcBef>
              <a:spcAft>
                <a:spcPts val="1800"/>
              </a:spcAft>
              <a:buFont typeface="+mj-lt"/>
              <a:buAutoNum type="romanUcPeriod"/>
            </a:pPr>
            <a:r>
              <a:rPr lang="es-ES" sz="3600" b="1" dirty="0"/>
              <a:t>Información general del proyecto</a:t>
            </a:r>
          </a:p>
          <a:p>
            <a:pPr marL="1028700" lvl="1" indent="-571500">
              <a:spcBef>
                <a:spcPts val="1800"/>
              </a:spcBef>
              <a:spcAft>
                <a:spcPts val="1800"/>
              </a:spcAft>
              <a:buFont typeface="Wingdings" panose="05000000000000000000" pitchFamily="2" charset="2"/>
              <a:buChar char="§"/>
            </a:pPr>
            <a:r>
              <a:rPr lang="es-PE" sz="3600" dirty="0"/>
              <a:t>Proyecto internacional Interconexión Eléctrica 500 kV Perú – Ecuador</a:t>
            </a:r>
          </a:p>
          <a:p>
            <a:pPr marL="1485900" lvl="2" indent="-571500">
              <a:spcBef>
                <a:spcPts val="1800"/>
              </a:spcBef>
              <a:spcAft>
                <a:spcPts val="1800"/>
              </a:spcAft>
              <a:buFont typeface="Courier New" panose="02070309020205020404" pitchFamily="49" charset="0"/>
              <a:buChar char="o"/>
            </a:pPr>
            <a:r>
              <a:rPr lang="es-PE" sz="3600" dirty="0"/>
              <a:t>Línea de Transmisión 500 kV Subestación Piura Nueva - Frontera</a:t>
            </a:r>
          </a:p>
          <a:p>
            <a:pPr marL="989013" lvl="1" indent="-531813">
              <a:spcBef>
                <a:spcPts val="3000"/>
              </a:spcBef>
              <a:spcAft>
                <a:spcPts val="1800"/>
              </a:spcAft>
            </a:pPr>
            <a:r>
              <a:rPr lang="es-PE" sz="3600" b="1" dirty="0"/>
              <a:t>II. Cronograma del Proceso de Promoción de la actividad Privada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292" y="656506"/>
            <a:ext cx="18301758" cy="730969"/>
          </a:xfrm>
        </p:spPr>
        <p:txBody>
          <a:bodyPr/>
          <a:lstStyle/>
          <a:p>
            <a:r>
              <a:rPr lang="es-PE" b="1" dirty="0"/>
              <a:t>INFORMACIÓN GENERAL DEL PROYECTO </a:t>
            </a:r>
            <a:endParaRPr lang="es-ES_tradnl" b="1" dirty="0"/>
          </a:p>
        </p:txBody>
      </p:sp>
      <p:sp>
        <p:nvSpPr>
          <p:cNvPr id="5" name="1 Título">
            <a:extLst>
              <a:ext uri="{FF2B5EF4-FFF2-40B4-BE49-F238E27FC236}">
                <a16:creationId xmlns:a16="http://schemas.microsoft.com/office/drawing/2014/main" id="{8329FE4C-B211-44E7-BAAD-67ED4975A579}"/>
              </a:ext>
            </a:extLst>
          </p:cNvPr>
          <p:cNvSpPr txBox="1">
            <a:spLocks/>
          </p:cNvSpPr>
          <p:nvPr/>
        </p:nvSpPr>
        <p:spPr bwMode="auto">
          <a:xfrm>
            <a:off x="527050" y="2149475"/>
            <a:ext cx="17907000" cy="822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73050" algn="just">
              <a:spcBef>
                <a:spcPts val="1200"/>
              </a:spcBef>
              <a:spcAft>
                <a:spcPts val="1200"/>
              </a:spcAft>
            </a:pPr>
            <a:r>
              <a:rPr lang="es-PE" sz="3600" b="1" dirty="0">
                <a:latin typeface="+mn-lt"/>
                <a:ea typeface="Cambria Math" panose="02040503050406030204" pitchFamily="18" charset="0"/>
                <a:cs typeface="Arial" panose="020B0604020202020204" pitchFamily="34" charset="0"/>
              </a:rPr>
              <a:t>Proyecto Integral de Interconexión Eléctrica 500 kV Perú – Ecuador </a:t>
            </a:r>
          </a:p>
          <a:p>
            <a:pPr marL="273050" algn="just">
              <a:spcBef>
                <a:spcPts val="1200"/>
              </a:spcBef>
              <a:spcAft>
                <a:spcPts val="1200"/>
              </a:spcAft>
            </a:pPr>
            <a:r>
              <a:rPr lang="es-PE" sz="3000" dirty="0">
                <a:latin typeface="+mn-lt"/>
                <a:ea typeface="Cambria Math" panose="02040503050406030204" pitchFamily="18" charset="0"/>
                <a:cs typeface="Arial" panose="020B0604020202020204" pitchFamily="34" charset="0"/>
              </a:rPr>
              <a:t>Comprende la construcción de una Línea de Transmisión en 500 kV que enlazará la Subestación Chorrillos en Ecuador con la Subestación La Niña en Perú. Dicha línea incluye la construcción de dos subestaciones intermedias nuevas: Subestación Pasaje en Ecuador y Subestación Piura Nueva en Perú, con una longitud total de 635,1 km, de los cuales 284,4 km atraviesan territorio de Ecuador y 350,7 km atraviesan territorio del Perú. </a:t>
            </a:r>
          </a:p>
          <a:p>
            <a:pPr marL="273050">
              <a:spcBef>
                <a:spcPts val="1200"/>
              </a:spcBef>
              <a:spcAft>
                <a:spcPts val="1200"/>
              </a:spcAft>
            </a:pPr>
            <a:r>
              <a:rPr lang="es-PE" sz="2800" b="1" dirty="0">
                <a:latin typeface="+mn-lt"/>
                <a:ea typeface="Cambria Math" panose="02040503050406030204" pitchFamily="18" charset="0"/>
                <a:cs typeface="Arial" panose="020B0604020202020204" pitchFamily="34" charset="0"/>
              </a:rPr>
              <a:t>Longitudes de tramos de la Línea</a:t>
            </a:r>
          </a:p>
          <a:p>
            <a:pPr marL="273050" algn="just">
              <a:spcBef>
                <a:spcPts val="1200"/>
              </a:spcBef>
              <a:spcAft>
                <a:spcPts val="1200"/>
              </a:spcAft>
            </a:pPr>
            <a:endParaRPr lang="es-PE" sz="3200" dirty="0">
              <a:latin typeface="+mn-lt"/>
              <a:ea typeface="Cambria Math" panose="02040503050406030204" pitchFamily="18" charset="0"/>
              <a:cs typeface="Arial" panose="020B0604020202020204" pitchFamily="34" charset="0"/>
            </a:endParaRPr>
          </a:p>
          <a:p>
            <a:pPr marL="273050" algn="just">
              <a:spcBef>
                <a:spcPts val="1200"/>
              </a:spcBef>
              <a:spcAft>
                <a:spcPts val="1200"/>
              </a:spcAft>
            </a:pPr>
            <a:endParaRPr lang="es-PE" sz="3200" dirty="0">
              <a:latin typeface="+mn-lt"/>
              <a:ea typeface="Cambria Math" panose="02040503050406030204" pitchFamily="18" charset="0"/>
              <a:cs typeface="Arial" panose="020B0604020202020204" pitchFamily="34" charset="0"/>
            </a:endParaRPr>
          </a:p>
          <a:p>
            <a:pPr marL="273050" algn="just">
              <a:spcBef>
                <a:spcPts val="1200"/>
              </a:spcBef>
              <a:spcAft>
                <a:spcPts val="1200"/>
              </a:spcAft>
            </a:pPr>
            <a:endParaRPr lang="es-PE" sz="3200" dirty="0">
              <a:latin typeface="+mn-lt"/>
              <a:ea typeface="Cambria Math" panose="02040503050406030204" pitchFamily="18" charset="0"/>
              <a:cs typeface="Arial" panose="020B0604020202020204" pitchFamily="34" charset="0"/>
            </a:endParaRPr>
          </a:p>
          <a:p>
            <a:pPr marL="273050" algn="just">
              <a:spcBef>
                <a:spcPts val="1200"/>
              </a:spcBef>
              <a:spcAft>
                <a:spcPts val="1200"/>
              </a:spcAft>
            </a:pPr>
            <a:endParaRPr lang="es-PE" sz="3200" dirty="0">
              <a:latin typeface="+mn-lt"/>
              <a:ea typeface="Cambria Math" panose="02040503050406030204" pitchFamily="18" charset="0"/>
              <a:cs typeface="Arial" panose="020B0604020202020204" pitchFamily="34" charset="0"/>
            </a:endParaRPr>
          </a:p>
          <a:p>
            <a:pPr marL="273050" algn="just">
              <a:spcBef>
                <a:spcPts val="1200"/>
              </a:spcBef>
              <a:spcAft>
                <a:spcPts val="1200"/>
              </a:spcAft>
            </a:pPr>
            <a:endParaRPr lang="es-PE" sz="1600" dirty="0">
              <a:latin typeface="+mn-lt"/>
              <a:ea typeface="Cambria Math" panose="02040503050406030204" pitchFamily="18" charset="0"/>
              <a:cs typeface="Arial" panose="020B0604020202020204" pitchFamily="34" charset="0"/>
            </a:endParaRPr>
          </a:p>
          <a:p>
            <a:pPr marL="273050" algn="just">
              <a:spcBef>
                <a:spcPts val="1200"/>
              </a:spcBef>
              <a:spcAft>
                <a:spcPts val="1200"/>
              </a:spcAft>
            </a:pPr>
            <a:r>
              <a:rPr lang="es-PE" sz="3000" dirty="0">
                <a:latin typeface="+mn-lt"/>
                <a:ea typeface="Cambria Math" panose="02040503050406030204" pitchFamily="18" charset="0"/>
                <a:cs typeface="Arial" panose="020B0604020202020204" pitchFamily="34" charset="0"/>
              </a:rPr>
              <a:t>El presente Concurso permitirá la adjudicación de la segunda parte del tramo peruano, que corre desde la SE Piura Nueva a la Frontera, la primera parte que enlaza la SE La Niña con la SE Piura Nueva, esta en construcción.</a:t>
            </a:r>
          </a:p>
        </p:txBody>
      </p:sp>
      <p:pic>
        <p:nvPicPr>
          <p:cNvPr id="4" name="Imagen 3">
            <a:extLst>
              <a:ext uri="{FF2B5EF4-FFF2-40B4-BE49-F238E27FC236}">
                <a16:creationId xmlns:a16="http://schemas.microsoft.com/office/drawing/2014/main" id="{C3539F6C-B4C2-4DB9-835D-79D31F98A0BC}"/>
              </a:ext>
            </a:extLst>
          </p:cNvPr>
          <p:cNvPicPr>
            <a:picLocks noChangeAspect="1"/>
          </p:cNvPicPr>
          <p:nvPr/>
        </p:nvPicPr>
        <p:blipFill>
          <a:blip r:embed="rId2"/>
          <a:stretch>
            <a:fillRect/>
          </a:stretch>
        </p:blipFill>
        <p:spPr>
          <a:xfrm>
            <a:off x="4337050" y="5513834"/>
            <a:ext cx="11818169" cy="3950841"/>
          </a:xfrm>
          <a:prstGeom prst="rect">
            <a:avLst/>
          </a:prstGeom>
        </p:spPr>
      </p:pic>
    </p:spTree>
    <p:extLst>
      <p:ext uri="{BB962C8B-B14F-4D97-AF65-F5344CB8AC3E}">
        <p14:creationId xmlns:p14="http://schemas.microsoft.com/office/powerpoint/2010/main" val="132335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170" y="818773"/>
            <a:ext cx="18301758" cy="730969"/>
          </a:xfrm>
        </p:spPr>
        <p:txBody>
          <a:bodyPr/>
          <a:lstStyle/>
          <a:p>
            <a:r>
              <a:rPr lang="es-PE" b="1" dirty="0"/>
              <a:t>INFORMACIÓN GENERAL DEL PROYECTO </a:t>
            </a:r>
            <a:endParaRPr lang="es-ES_tradnl" b="1" dirty="0"/>
          </a:p>
        </p:txBody>
      </p:sp>
      <p:sp>
        <p:nvSpPr>
          <p:cNvPr id="5" name="1 Título">
            <a:extLst>
              <a:ext uri="{FF2B5EF4-FFF2-40B4-BE49-F238E27FC236}">
                <a16:creationId xmlns:a16="http://schemas.microsoft.com/office/drawing/2014/main" id="{8329FE4C-B211-44E7-BAAD-67ED4975A579}"/>
              </a:ext>
            </a:extLst>
          </p:cNvPr>
          <p:cNvSpPr txBox="1">
            <a:spLocks/>
          </p:cNvSpPr>
          <p:nvPr/>
        </p:nvSpPr>
        <p:spPr bwMode="auto">
          <a:xfrm>
            <a:off x="752410" y="2266573"/>
            <a:ext cx="18447278" cy="78839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73050" algn="just">
              <a:spcBef>
                <a:spcPts val="1200"/>
              </a:spcBef>
              <a:spcAft>
                <a:spcPts val="1200"/>
              </a:spcAft>
            </a:pPr>
            <a:r>
              <a:rPr lang="es-PE" sz="3600" b="1" dirty="0">
                <a:latin typeface="+mn-lt"/>
                <a:ea typeface="Cambria Math" panose="02040503050406030204" pitchFamily="18" charset="0"/>
                <a:cs typeface="Arial" panose="020B0604020202020204" pitchFamily="34" charset="0"/>
              </a:rPr>
              <a:t>Línea de Transmisión 500 kV Subestación Piura Nueva - Frontera</a:t>
            </a: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Descripción</a:t>
            </a:r>
            <a:r>
              <a:rPr lang="es-PE" sz="3200" dirty="0">
                <a:latin typeface="+mn-lt"/>
                <a:ea typeface="Cambria Math" panose="02040503050406030204" pitchFamily="18" charset="0"/>
                <a:cs typeface="Arial" panose="020B0604020202020204" pitchFamily="34" charset="0"/>
              </a:rPr>
              <a:t>: El proyecto comprende:</a:t>
            </a:r>
          </a:p>
          <a:p>
            <a:pPr marL="787400" indent="-514350" algn="just">
              <a:spcBef>
                <a:spcPts val="1200"/>
              </a:spcBef>
              <a:spcAft>
                <a:spcPts val="600"/>
              </a:spcAft>
              <a:buFont typeface="Arial" panose="020B0604020202020204" pitchFamily="34" charset="0"/>
              <a:buChar char="•"/>
            </a:pPr>
            <a:r>
              <a:rPr lang="es-PE" sz="3200" dirty="0">
                <a:latin typeface="+mn-lt"/>
                <a:ea typeface="Cambria Math" panose="02040503050406030204" pitchFamily="18" charset="0"/>
                <a:cs typeface="Arial" panose="020B0604020202020204" pitchFamily="34" charset="0"/>
              </a:rPr>
              <a:t>La ampliación de la S.E. Piura Nueva y </a:t>
            </a:r>
          </a:p>
          <a:p>
            <a:pPr marL="787400" indent="-514350" algn="just">
              <a:spcBef>
                <a:spcPts val="600"/>
              </a:spcBef>
              <a:spcAft>
                <a:spcPts val="1200"/>
              </a:spcAft>
              <a:buFont typeface="Arial" panose="020B0604020202020204" pitchFamily="34" charset="0"/>
              <a:buChar char="•"/>
            </a:pPr>
            <a:r>
              <a:rPr lang="es-PE" sz="3200" dirty="0">
                <a:latin typeface="+mn-lt"/>
                <a:ea typeface="Cambria Math" panose="02040503050406030204" pitchFamily="18" charset="0"/>
                <a:cs typeface="Arial" panose="020B0604020202020204" pitchFamily="34" charset="0"/>
              </a:rPr>
              <a:t>La línea de interconexión de 500 kV en territorio peruano, desde la S.E. Piura Nueva hasta el punto de cruce de la Frontera. </a:t>
            </a:r>
          </a:p>
          <a:p>
            <a:pPr marL="273050" algn="just">
              <a:spcBef>
                <a:spcPts val="1200"/>
              </a:spcBef>
              <a:spcAft>
                <a:spcPts val="1200"/>
              </a:spcAft>
            </a:pPr>
            <a:r>
              <a:rPr lang="es-PE" sz="3200" dirty="0">
                <a:latin typeface="+mn-lt"/>
                <a:ea typeface="Cambria Math" panose="02040503050406030204" pitchFamily="18" charset="0"/>
                <a:cs typeface="Arial" panose="020B0604020202020204" pitchFamily="34" charset="0"/>
              </a:rPr>
              <a:t>Este proyecto es parte del Proyecto Integral de Interconexión Eléctrica Perú – Ecuador, el cual  enlazará en 500 kV la Subestación Chorrillos en Ecuador con la Subestación La Niña en Perú.</a:t>
            </a:r>
          </a:p>
          <a:p>
            <a:pPr marL="273050" algn="just">
              <a:spcBef>
                <a:spcPts val="1800"/>
              </a:spcBef>
              <a:spcAft>
                <a:spcPts val="1200"/>
              </a:spcAft>
            </a:pPr>
            <a:r>
              <a:rPr lang="es-PE" sz="3200" b="1" dirty="0">
                <a:latin typeface="+mn-lt"/>
                <a:ea typeface="Cambria Math" panose="02040503050406030204" pitchFamily="18" charset="0"/>
                <a:cs typeface="Arial" panose="020B0604020202020204" pitchFamily="34" charset="0"/>
              </a:rPr>
              <a:t>Clasificación: </a:t>
            </a:r>
            <a:r>
              <a:rPr lang="es-PE" sz="3200" dirty="0">
                <a:latin typeface="+mn-lt"/>
                <a:ea typeface="Cambria Math" panose="02040503050406030204" pitchFamily="18" charset="0"/>
                <a:cs typeface="Arial" panose="020B0604020202020204" pitchFamily="34" charset="0"/>
              </a:rPr>
              <a:t>Iniciativa Estatal Autofinanciada, </a:t>
            </a:r>
            <a:r>
              <a:rPr lang="es-PE" sz="3200" dirty="0">
                <a:latin typeface="+mn-lt"/>
              </a:rPr>
              <a:t>se financiará con el peaje de transmisión que se incluye en las tarifas de energía eléctrica que es pagada por los usuarios del Sistema Eléctrico Interconectado Nacional (SEIN).</a:t>
            </a:r>
            <a:endParaRPr lang="es-PE" sz="3200" dirty="0">
              <a:latin typeface="+mn-lt"/>
              <a:ea typeface="Cambria Math" panose="02040503050406030204" pitchFamily="18" charset="0"/>
              <a:cs typeface="Arial" panose="020B0604020202020204" pitchFamily="34" charset="0"/>
            </a:endParaRPr>
          </a:p>
          <a:p>
            <a:pPr marL="273050" algn="just">
              <a:spcBef>
                <a:spcPts val="1800"/>
              </a:spcBef>
              <a:spcAft>
                <a:spcPts val="1200"/>
              </a:spcAft>
            </a:pPr>
            <a:r>
              <a:rPr lang="es-PE" sz="3200" b="1" dirty="0">
                <a:latin typeface="+mn-lt"/>
                <a:ea typeface="Cambria Math" panose="02040503050406030204" pitchFamily="18" charset="0"/>
                <a:cs typeface="Arial" panose="020B0604020202020204" pitchFamily="34" charset="0"/>
              </a:rPr>
              <a:t>Plazo de construcción: </a:t>
            </a:r>
            <a:r>
              <a:rPr lang="es-PE" sz="3200" dirty="0">
                <a:latin typeface="+mn-lt"/>
                <a:ea typeface="Cambria Math" panose="02040503050406030204" pitchFamily="18" charset="0"/>
                <a:cs typeface="Arial" panose="020B0604020202020204" pitchFamily="34" charset="0"/>
              </a:rPr>
              <a:t>40 meses. </a:t>
            </a:r>
          </a:p>
          <a:p>
            <a:pPr marL="273050" algn="just">
              <a:spcBef>
                <a:spcPts val="1800"/>
              </a:spcBef>
              <a:spcAft>
                <a:spcPts val="1200"/>
              </a:spcAft>
            </a:pPr>
            <a:r>
              <a:rPr lang="es-PE" sz="3200" b="1" dirty="0">
                <a:latin typeface="+mn-lt"/>
                <a:ea typeface="Cambria Math" panose="02040503050406030204" pitchFamily="18" charset="0"/>
                <a:cs typeface="Arial" panose="020B0604020202020204" pitchFamily="34" charset="0"/>
              </a:rPr>
              <a:t>Monto de Inversión: </a:t>
            </a:r>
            <a:r>
              <a:rPr lang="es-PE" sz="3200" dirty="0">
                <a:latin typeface="+mn-lt"/>
                <a:ea typeface="Cambria Math" panose="02040503050406030204" pitchFamily="18" charset="0"/>
                <a:cs typeface="Arial" panose="020B0604020202020204" pitchFamily="34" charset="0"/>
              </a:rPr>
              <a:t>US$ 163.5 millones.</a:t>
            </a:r>
          </a:p>
        </p:txBody>
      </p:sp>
    </p:spTree>
    <p:extLst>
      <p:ext uri="{BB962C8B-B14F-4D97-AF65-F5344CB8AC3E}">
        <p14:creationId xmlns:p14="http://schemas.microsoft.com/office/powerpoint/2010/main" val="90029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C344E-3070-40E4-BC7E-D07BAB8DD042}"/>
              </a:ext>
            </a:extLst>
          </p:cNvPr>
          <p:cNvSpPr>
            <a:spLocks noGrp="1"/>
          </p:cNvSpPr>
          <p:nvPr>
            <p:ph type="title"/>
          </p:nvPr>
        </p:nvSpPr>
        <p:spPr>
          <a:xfrm>
            <a:off x="908050" y="1220936"/>
            <a:ext cx="13306218" cy="1461939"/>
          </a:xfrm>
        </p:spPr>
        <p:txBody>
          <a:bodyPr/>
          <a:lstStyle/>
          <a:p>
            <a:r>
              <a:rPr lang="es-PE" b="1" dirty="0"/>
              <a:t>CRONOGRAMA DEL PROCESO DE PROMOCIÓN DE LA ACTIVIDAD PRIVADA</a:t>
            </a:r>
            <a:endParaRPr lang="es-ES" b="1" dirty="0"/>
          </a:p>
        </p:txBody>
      </p:sp>
      <p:grpSp>
        <p:nvGrpSpPr>
          <p:cNvPr id="25" name="Grupo 24">
            <a:extLst>
              <a:ext uri="{FF2B5EF4-FFF2-40B4-BE49-F238E27FC236}">
                <a16:creationId xmlns:a16="http://schemas.microsoft.com/office/drawing/2014/main" id="{8ADE907F-732A-4366-B01B-A504174240F3}"/>
              </a:ext>
            </a:extLst>
          </p:cNvPr>
          <p:cNvGrpSpPr/>
          <p:nvPr/>
        </p:nvGrpSpPr>
        <p:grpSpPr>
          <a:xfrm>
            <a:off x="603250" y="3749675"/>
            <a:ext cx="18745200" cy="5867400"/>
            <a:chOff x="603250" y="3749675"/>
            <a:chExt cx="18745200" cy="5867400"/>
          </a:xfrm>
        </p:grpSpPr>
        <p:cxnSp>
          <p:nvCxnSpPr>
            <p:cNvPr id="12" name="Conector recto 19">
              <a:extLst>
                <a:ext uri="{FF2B5EF4-FFF2-40B4-BE49-F238E27FC236}">
                  <a16:creationId xmlns:a16="http://schemas.microsoft.com/office/drawing/2014/main" id="{56927013-56C4-49CC-8531-7644E147EC4F}"/>
                </a:ext>
              </a:extLst>
            </p:cNvPr>
            <p:cNvCxnSpPr>
              <a:cxnSpLocks/>
            </p:cNvCxnSpPr>
            <p:nvPr/>
          </p:nvCxnSpPr>
          <p:spPr>
            <a:xfrm flipH="1">
              <a:off x="11781758" y="6606434"/>
              <a:ext cx="2329" cy="86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7">
              <a:extLst>
                <a:ext uri="{FF2B5EF4-FFF2-40B4-BE49-F238E27FC236}">
                  <a16:creationId xmlns:a16="http://schemas.microsoft.com/office/drawing/2014/main" id="{2B531600-743B-4CF6-96A8-F991575643BB}"/>
                </a:ext>
              </a:extLst>
            </p:cNvPr>
            <p:cNvCxnSpPr>
              <a:cxnSpLocks/>
            </p:cNvCxnSpPr>
            <p:nvPr/>
          </p:nvCxnSpPr>
          <p:spPr>
            <a:xfrm>
              <a:off x="8521506" y="6606434"/>
              <a:ext cx="0" cy="843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9">
              <a:extLst>
                <a:ext uri="{FF2B5EF4-FFF2-40B4-BE49-F238E27FC236}">
                  <a16:creationId xmlns:a16="http://schemas.microsoft.com/office/drawing/2014/main" id="{F191CD84-219B-441A-BE11-DD7AECC68992}"/>
                </a:ext>
              </a:extLst>
            </p:cNvPr>
            <p:cNvCxnSpPr>
              <a:cxnSpLocks/>
            </p:cNvCxnSpPr>
            <p:nvPr/>
          </p:nvCxnSpPr>
          <p:spPr>
            <a:xfrm flipH="1">
              <a:off x="15285676" y="6606434"/>
              <a:ext cx="2329" cy="868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2D529E9-9415-4EC0-B63A-45F6D977F527}"/>
                </a:ext>
              </a:extLst>
            </p:cNvPr>
            <p:cNvCxnSpPr>
              <a:cxnSpLocks/>
            </p:cNvCxnSpPr>
            <p:nvPr/>
          </p:nvCxnSpPr>
          <p:spPr>
            <a:xfrm flipH="1">
              <a:off x="18197611" y="6606434"/>
              <a:ext cx="2329" cy="86828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a16="http://schemas.microsoft.com/office/drawing/2014/main" id="{D9535AD5-9CCD-4359-809B-0681D626AE06}"/>
                </a:ext>
              </a:extLst>
            </p:cNvPr>
            <p:cNvGrpSpPr/>
            <p:nvPr/>
          </p:nvGrpSpPr>
          <p:grpSpPr>
            <a:xfrm>
              <a:off x="3681619" y="5693054"/>
              <a:ext cx="2471251" cy="3923844"/>
              <a:chOff x="3681619" y="5693054"/>
              <a:chExt cx="2471251" cy="3923844"/>
            </a:xfrm>
          </p:grpSpPr>
          <p:cxnSp>
            <p:nvCxnSpPr>
              <p:cNvPr id="9" name="Conector recto 15">
                <a:extLst>
                  <a:ext uri="{FF2B5EF4-FFF2-40B4-BE49-F238E27FC236}">
                    <a16:creationId xmlns:a16="http://schemas.microsoft.com/office/drawing/2014/main" id="{4EFD64D2-1716-4730-A749-D93A2A40BDB5}"/>
                  </a:ext>
                </a:extLst>
              </p:cNvPr>
              <p:cNvCxnSpPr>
                <a:cxnSpLocks/>
              </p:cNvCxnSpPr>
              <p:nvPr/>
            </p:nvCxnSpPr>
            <p:spPr>
              <a:xfrm>
                <a:off x="4917244" y="6606434"/>
                <a:ext cx="0" cy="800363"/>
              </a:xfrm>
              <a:prstGeom prst="line">
                <a:avLst/>
              </a:prstGeom>
            </p:spPr>
            <p:style>
              <a:lnRef idx="1">
                <a:schemeClr val="accent1"/>
              </a:lnRef>
              <a:fillRef idx="0">
                <a:schemeClr val="accent1"/>
              </a:fillRef>
              <a:effectRef idx="0">
                <a:schemeClr val="accent1"/>
              </a:effectRef>
              <a:fontRef idx="minor">
                <a:schemeClr val="tx1"/>
              </a:fontRef>
            </p:style>
          </p:cxnSp>
          <p:sp>
            <p:nvSpPr>
              <p:cNvPr id="5" name="Elipse 57">
                <a:extLst>
                  <a:ext uri="{FF2B5EF4-FFF2-40B4-BE49-F238E27FC236}">
                    <a16:creationId xmlns:a16="http://schemas.microsoft.com/office/drawing/2014/main" id="{C2FE4814-C22D-4628-BF2F-39F135869100}"/>
                  </a:ext>
                </a:extLst>
              </p:cNvPr>
              <p:cNvSpPr/>
              <p:nvPr/>
            </p:nvSpPr>
            <p:spPr>
              <a:xfrm>
                <a:off x="4039893" y="5693054"/>
                <a:ext cx="1754703" cy="9587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Mar 2019</a:t>
                </a:r>
              </a:p>
            </p:txBody>
          </p:sp>
          <p:sp>
            <p:nvSpPr>
              <p:cNvPr id="6" name="Rectángulo: esquinas redondeadas 61">
                <a:extLst>
                  <a:ext uri="{FF2B5EF4-FFF2-40B4-BE49-F238E27FC236}">
                    <a16:creationId xmlns:a16="http://schemas.microsoft.com/office/drawing/2014/main" id="{65914F3C-DBE2-4F04-B690-259BC47BCD76}"/>
                  </a:ext>
                </a:extLst>
              </p:cNvPr>
              <p:cNvSpPr/>
              <p:nvPr/>
            </p:nvSpPr>
            <p:spPr>
              <a:xfrm>
                <a:off x="3681619" y="7320239"/>
                <a:ext cx="2471251" cy="22966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srgbClr val="C00000"/>
                    </a:solidFill>
                    <a:latin typeface="Arial" panose="020B0604020202020204" pitchFamily="34" charset="0"/>
                    <a:cs typeface="Arial" panose="020B0604020202020204" pitchFamily="34" charset="0"/>
                  </a:rPr>
                  <a:t>Incorporación al Proceso de Promoción</a:t>
                </a:r>
              </a:p>
            </p:txBody>
          </p:sp>
        </p:grpSp>
        <p:sp>
          <p:nvSpPr>
            <p:cNvPr id="7" name="Elipse 67">
              <a:extLst>
                <a:ext uri="{FF2B5EF4-FFF2-40B4-BE49-F238E27FC236}">
                  <a16:creationId xmlns:a16="http://schemas.microsoft.com/office/drawing/2014/main" id="{F30BBBEA-6833-4E75-A1AD-E3B91BDAB4E5}"/>
                </a:ext>
              </a:extLst>
            </p:cNvPr>
            <p:cNvSpPr/>
            <p:nvPr/>
          </p:nvSpPr>
          <p:spPr>
            <a:xfrm>
              <a:off x="17410055" y="5693057"/>
              <a:ext cx="1577440" cy="766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Jun 2021</a:t>
              </a:r>
            </a:p>
          </p:txBody>
        </p:sp>
        <p:sp>
          <p:nvSpPr>
            <p:cNvPr id="8" name="Rectángulo: esquinas redondeadas 75">
              <a:extLst>
                <a:ext uri="{FF2B5EF4-FFF2-40B4-BE49-F238E27FC236}">
                  <a16:creationId xmlns:a16="http://schemas.microsoft.com/office/drawing/2014/main" id="{15C643E5-14FE-42CC-8115-D88AF5103A17}"/>
                </a:ext>
              </a:extLst>
            </p:cNvPr>
            <p:cNvSpPr/>
            <p:nvPr/>
          </p:nvSpPr>
          <p:spPr>
            <a:xfrm flipH="1">
              <a:off x="17049101" y="7320419"/>
              <a:ext cx="2299349" cy="22966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srgbClr val="C00000"/>
                  </a:solidFill>
                  <a:latin typeface="Arial" panose="020B0604020202020204" pitchFamily="34" charset="0"/>
                  <a:cs typeface="Arial" panose="020B0604020202020204" pitchFamily="34" charset="0"/>
                </a:rPr>
                <a:t>Adjudicación</a:t>
              </a:r>
            </a:p>
            <a:p>
              <a:pPr algn="ctr" defTabSz="450504"/>
              <a:r>
                <a:rPr lang="es-PE" sz="2400" b="1" dirty="0">
                  <a:solidFill>
                    <a:srgbClr val="C00000"/>
                  </a:solidFill>
                  <a:latin typeface="Arial" panose="020B0604020202020204" pitchFamily="34" charset="0"/>
                  <a:cs typeface="Arial" panose="020B0604020202020204" pitchFamily="34" charset="0"/>
                </a:rPr>
                <a:t>Buena Pro</a:t>
              </a:r>
            </a:p>
          </p:txBody>
        </p:sp>
        <p:sp>
          <p:nvSpPr>
            <p:cNvPr id="10" name="Elipse 41">
              <a:extLst>
                <a:ext uri="{FF2B5EF4-FFF2-40B4-BE49-F238E27FC236}">
                  <a16:creationId xmlns:a16="http://schemas.microsoft.com/office/drawing/2014/main" id="{EE5D6C22-C6E0-47AD-8DB1-CD87960F58FE}"/>
                </a:ext>
              </a:extLst>
            </p:cNvPr>
            <p:cNvSpPr/>
            <p:nvPr/>
          </p:nvSpPr>
          <p:spPr>
            <a:xfrm>
              <a:off x="10873443" y="5693054"/>
              <a:ext cx="1818959" cy="8268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Oct 2020</a:t>
              </a:r>
            </a:p>
          </p:txBody>
        </p:sp>
        <p:sp>
          <p:nvSpPr>
            <p:cNvPr id="11" name="Rectángulo: esquinas redondeadas 65">
              <a:extLst>
                <a:ext uri="{FF2B5EF4-FFF2-40B4-BE49-F238E27FC236}">
                  <a16:creationId xmlns:a16="http://schemas.microsoft.com/office/drawing/2014/main" id="{FFB5AAAB-1292-4C2B-83F2-93AA615F139F}"/>
                </a:ext>
              </a:extLst>
            </p:cNvPr>
            <p:cNvSpPr/>
            <p:nvPr/>
          </p:nvSpPr>
          <p:spPr>
            <a:xfrm flipH="1">
              <a:off x="10515936" y="7320416"/>
              <a:ext cx="2533972" cy="22966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srgbClr val="C00000"/>
                  </a:solidFill>
                  <a:latin typeface="Arial" panose="020B0604020202020204" pitchFamily="34" charset="0"/>
                  <a:cs typeface="Arial" panose="020B0604020202020204" pitchFamily="34" charset="0"/>
                </a:rPr>
                <a:t>Convocatoria</a:t>
              </a:r>
            </a:p>
          </p:txBody>
        </p:sp>
        <p:sp>
          <p:nvSpPr>
            <p:cNvPr id="13" name="Rectángulo: esquinas redondeadas 9">
              <a:extLst>
                <a:ext uri="{FF2B5EF4-FFF2-40B4-BE49-F238E27FC236}">
                  <a16:creationId xmlns:a16="http://schemas.microsoft.com/office/drawing/2014/main" id="{DA652329-84E9-4604-BECE-F2E0C72D5D29}"/>
                </a:ext>
              </a:extLst>
            </p:cNvPr>
            <p:cNvSpPr/>
            <p:nvPr/>
          </p:nvSpPr>
          <p:spPr>
            <a:xfrm>
              <a:off x="7373452" y="7302639"/>
              <a:ext cx="2296108" cy="2314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ES" sz="2400" dirty="0">
                  <a:solidFill>
                    <a:prstClr val="black"/>
                  </a:solidFill>
                  <a:latin typeface="Arial" panose="020B0604020202020204" pitchFamily="34" charset="0"/>
                  <a:cs typeface="Arial" panose="020B0604020202020204" pitchFamily="34" charset="0"/>
                </a:rPr>
                <a:t>Aprobación de Versión Inicial de Contrato y Bases</a:t>
              </a:r>
              <a:r>
                <a:rPr lang="es-PE" sz="2400" dirty="0">
                  <a:solidFill>
                    <a:prstClr val="black"/>
                  </a:solidFill>
                  <a:latin typeface="Arial" panose="020B0604020202020204" pitchFamily="34" charset="0"/>
                  <a:cs typeface="Arial" panose="020B0604020202020204" pitchFamily="34" charset="0"/>
                </a:rPr>
                <a:t> (Comité y DE)</a:t>
              </a:r>
            </a:p>
          </p:txBody>
        </p:sp>
        <p:sp>
          <p:nvSpPr>
            <p:cNvPr id="14" name="Elipse 30">
              <a:extLst>
                <a:ext uri="{FF2B5EF4-FFF2-40B4-BE49-F238E27FC236}">
                  <a16:creationId xmlns:a16="http://schemas.microsoft.com/office/drawing/2014/main" id="{0808A3E5-7E0F-4278-8BAE-709D3893B6FE}"/>
                </a:ext>
              </a:extLst>
            </p:cNvPr>
            <p:cNvSpPr/>
            <p:nvPr/>
          </p:nvSpPr>
          <p:spPr>
            <a:xfrm>
              <a:off x="7542966" y="5673776"/>
              <a:ext cx="1957081" cy="9201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Jul y Oct 2020</a:t>
              </a:r>
            </a:p>
          </p:txBody>
        </p:sp>
        <p:graphicFrame>
          <p:nvGraphicFramePr>
            <p:cNvPr id="16" name="31 Diagrama">
              <a:extLst>
                <a:ext uri="{FF2B5EF4-FFF2-40B4-BE49-F238E27FC236}">
                  <a16:creationId xmlns:a16="http://schemas.microsoft.com/office/drawing/2014/main" id="{C6EE7642-3394-4A37-828D-CBA074BA2A03}"/>
                </a:ext>
              </a:extLst>
            </p:cNvPr>
            <p:cNvGraphicFramePr/>
            <p:nvPr>
              <p:extLst>
                <p:ext uri="{D42A27DB-BD31-4B8C-83A1-F6EECF244321}">
                  <p14:modId xmlns:p14="http://schemas.microsoft.com/office/powerpoint/2010/main" val="3828596842"/>
                </p:ext>
              </p:extLst>
            </p:nvPr>
          </p:nvGraphicFramePr>
          <p:xfrm>
            <a:off x="849696" y="3749675"/>
            <a:ext cx="18378230" cy="1753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Elipse 41">
              <a:extLst>
                <a:ext uri="{FF2B5EF4-FFF2-40B4-BE49-F238E27FC236}">
                  <a16:creationId xmlns:a16="http://schemas.microsoft.com/office/drawing/2014/main" id="{150DE56C-EA81-44F9-9064-419DAF315EB6}"/>
                </a:ext>
              </a:extLst>
            </p:cNvPr>
            <p:cNvSpPr/>
            <p:nvPr/>
          </p:nvSpPr>
          <p:spPr>
            <a:xfrm>
              <a:off x="14461042" y="5739726"/>
              <a:ext cx="1651597" cy="8268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May 2021</a:t>
              </a:r>
            </a:p>
          </p:txBody>
        </p:sp>
        <p:sp>
          <p:nvSpPr>
            <p:cNvPr id="18" name="Rectángulo: esquinas redondeadas 65">
              <a:extLst>
                <a:ext uri="{FF2B5EF4-FFF2-40B4-BE49-F238E27FC236}">
                  <a16:creationId xmlns:a16="http://schemas.microsoft.com/office/drawing/2014/main" id="{D0A3F033-9434-42BC-99B4-F25D45856EC2}"/>
                </a:ext>
              </a:extLst>
            </p:cNvPr>
            <p:cNvSpPr/>
            <p:nvPr/>
          </p:nvSpPr>
          <p:spPr>
            <a:xfrm flipH="1">
              <a:off x="14137166" y="7320419"/>
              <a:ext cx="2299349" cy="22966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dirty="0">
                  <a:solidFill>
                    <a:prstClr val="black"/>
                  </a:solidFill>
                  <a:latin typeface="Arial" panose="020B0604020202020204" pitchFamily="34" charset="0"/>
                  <a:cs typeface="Arial" panose="020B0604020202020204" pitchFamily="34" charset="0"/>
                </a:rPr>
                <a:t>Aprobación de Versión Final de Contrato (Comité y DE)</a:t>
              </a:r>
            </a:p>
          </p:txBody>
        </p:sp>
        <p:grpSp>
          <p:nvGrpSpPr>
            <p:cNvPr id="3" name="Grupo 2">
              <a:extLst>
                <a:ext uri="{FF2B5EF4-FFF2-40B4-BE49-F238E27FC236}">
                  <a16:creationId xmlns:a16="http://schemas.microsoft.com/office/drawing/2014/main" id="{B0587082-0AD3-40ED-B612-8933457DA382}"/>
                </a:ext>
              </a:extLst>
            </p:cNvPr>
            <p:cNvGrpSpPr/>
            <p:nvPr/>
          </p:nvGrpSpPr>
          <p:grpSpPr>
            <a:xfrm>
              <a:off x="603250" y="5673776"/>
              <a:ext cx="2471251" cy="3943299"/>
              <a:chOff x="603250" y="5673776"/>
              <a:chExt cx="2471251" cy="3943299"/>
            </a:xfrm>
          </p:grpSpPr>
          <p:cxnSp>
            <p:nvCxnSpPr>
              <p:cNvPr id="23" name="Conector recto 15">
                <a:extLst>
                  <a:ext uri="{FF2B5EF4-FFF2-40B4-BE49-F238E27FC236}">
                    <a16:creationId xmlns:a16="http://schemas.microsoft.com/office/drawing/2014/main" id="{80854B5C-DA54-44AF-B8A3-4A3D53BBB2E9}"/>
                  </a:ext>
                </a:extLst>
              </p:cNvPr>
              <p:cNvCxnSpPr>
                <a:cxnSpLocks/>
              </p:cNvCxnSpPr>
              <p:nvPr/>
            </p:nvCxnSpPr>
            <p:spPr>
              <a:xfrm>
                <a:off x="1838875" y="6606434"/>
                <a:ext cx="0" cy="877041"/>
              </a:xfrm>
              <a:prstGeom prst="line">
                <a:avLst/>
              </a:prstGeom>
            </p:spPr>
            <p:style>
              <a:lnRef idx="1">
                <a:schemeClr val="accent1"/>
              </a:lnRef>
              <a:fillRef idx="0">
                <a:schemeClr val="accent1"/>
              </a:fillRef>
              <a:effectRef idx="0">
                <a:schemeClr val="accent1"/>
              </a:effectRef>
              <a:fontRef idx="minor">
                <a:schemeClr val="tx1"/>
              </a:fontRef>
            </p:style>
          </p:cxnSp>
          <p:sp>
            <p:nvSpPr>
              <p:cNvPr id="21" name="Elipse 57">
                <a:extLst>
                  <a:ext uri="{FF2B5EF4-FFF2-40B4-BE49-F238E27FC236}">
                    <a16:creationId xmlns:a16="http://schemas.microsoft.com/office/drawing/2014/main" id="{150AB412-7460-4150-8D0A-4D66E354B6B2}"/>
                  </a:ext>
                </a:extLst>
              </p:cNvPr>
              <p:cNvSpPr/>
              <p:nvPr/>
            </p:nvSpPr>
            <p:spPr>
              <a:xfrm>
                <a:off x="744395" y="5673776"/>
                <a:ext cx="2188961" cy="9587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Ene y Feb 2019</a:t>
                </a:r>
              </a:p>
            </p:txBody>
          </p:sp>
          <p:sp>
            <p:nvSpPr>
              <p:cNvPr id="22" name="Rectángulo: esquinas redondeadas 61">
                <a:extLst>
                  <a:ext uri="{FF2B5EF4-FFF2-40B4-BE49-F238E27FC236}">
                    <a16:creationId xmlns:a16="http://schemas.microsoft.com/office/drawing/2014/main" id="{BFE65A6A-F337-44FA-887C-90002124C1AB}"/>
                  </a:ext>
                </a:extLst>
              </p:cNvPr>
              <p:cNvSpPr/>
              <p:nvPr/>
            </p:nvSpPr>
            <p:spPr>
              <a:xfrm>
                <a:off x="603250" y="7320416"/>
                <a:ext cx="2471251" cy="22966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dirty="0">
                    <a:solidFill>
                      <a:schemeClr val="tx1"/>
                    </a:solidFill>
                    <a:latin typeface="Arial" panose="020B0604020202020204" pitchFamily="34" charset="0"/>
                    <a:cs typeface="Arial" panose="020B0604020202020204" pitchFamily="34" charset="0"/>
                  </a:rPr>
                  <a:t>Conformidad al Informe de Evaluación</a:t>
                </a:r>
              </a:p>
              <a:p>
                <a:pPr algn="ctr" defTabSz="450504"/>
                <a:r>
                  <a:rPr lang="es-ES" sz="2400" dirty="0">
                    <a:solidFill>
                      <a:schemeClr val="tx1"/>
                    </a:solidFill>
                    <a:latin typeface="Arial" panose="020B0604020202020204" pitchFamily="34" charset="0"/>
                    <a:cs typeface="Arial" panose="020B0604020202020204" pitchFamily="34" charset="0"/>
                  </a:rPr>
                  <a:t>(MINEM y MEF)</a:t>
                </a:r>
                <a:endParaRPr lang="es-PE" sz="2400" dirty="0">
                  <a:solidFill>
                    <a:schemeClr val="tx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8483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2" name="object 62"/>
          <p:cNvSpPr txBox="1"/>
          <p:nvPr/>
        </p:nvSpPr>
        <p:spPr>
          <a:xfrm>
            <a:off x="8680450" y="3673475"/>
            <a:ext cx="6176645" cy="3490699"/>
          </a:xfrm>
          <a:prstGeom prst="rect">
            <a:avLst/>
          </a:prstGeom>
        </p:spPr>
        <p:txBody>
          <a:bodyPr vert="horz" wrap="square" lIns="0" tIns="0" rIns="0" bIns="0" rtlCol="0">
            <a:spAutoFit/>
          </a:bodyPr>
          <a:lstStyle/>
          <a:p>
            <a:pPr marL="49530">
              <a:lnSpc>
                <a:spcPct val="100000"/>
              </a:lnSpc>
            </a:pPr>
            <a:r>
              <a:rPr sz="1900" dirty="0">
                <a:solidFill>
                  <a:srgbClr val="FFFFFF"/>
                </a:solidFill>
                <a:ea typeface="Calibri" charset="0"/>
                <a:cs typeface="Calibri" charset="0"/>
              </a:rPr>
              <a:t>Síguenos:</a:t>
            </a:r>
            <a:endParaRPr sz="1900" dirty="0">
              <a:ea typeface="Calibri" charset="0"/>
              <a:cs typeface="Calibri" charset="0"/>
            </a:endParaRPr>
          </a:p>
          <a:p>
            <a:pPr>
              <a:lnSpc>
                <a:spcPct val="100000"/>
              </a:lnSpc>
            </a:pPr>
            <a:endParaRPr sz="1900" dirty="0">
              <a:ea typeface="Calibri" charset="0"/>
              <a:cs typeface="Calibri" charset="0"/>
            </a:endParaRPr>
          </a:p>
          <a:p>
            <a:pPr>
              <a:lnSpc>
                <a:spcPct val="100000"/>
              </a:lnSpc>
              <a:spcBef>
                <a:spcPts val="40"/>
              </a:spcBef>
            </a:pPr>
            <a:endParaRPr sz="2550" dirty="0">
              <a:ea typeface="Calibri" charset="0"/>
              <a:cs typeface="Calibri" charset="0"/>
            </a:endParaRPr>
          </a:p>
          <a:p>
            <a:pPr marL="49530">
              <a:lnSpc>
                <a:spcPct val="100000"/>
              </a:lnSpc>
            </a:pPr>
            <a:r>
              <a:rPr sz="2400" spc="10" dirty="0">
                <a:solidFill>
                  <a:srgbClr val="FFFFFF"/>
                </a:solidFill>
                <a:ea typeface="Calibri" charset="0"/>
                <a:cs typeface="Calibri" charset="0"/>
              </a:rPr>
              <a:t>ProInversión</a:t>
            </a:r>
            <a:r>
              <a:rPr sz="2400" spc="5" dirty="0">
                <a:solidFill>
                  <a:srgbClr val="FFFFFF"/>
                </a:solidFill>
                <a:ea typeface="Calibri" charset="0"/>
                <a:cs typeface="Calibri" charset="0"/>
              </a:rPr>
              <a:t> </a:t>
            </a:r>
            <a:r>
              <a:rPr sz="2400" spc="10" dirty="0">
                <a:solidFill>
                  <a:srgbClr val="FFFFFF"/>
                </a:solidFill>
                <a:ea typeface="Calibri" charset="0"/>
                <a:cs typeface="Calibri" charset="0"/>
              </a:rPr>
              <a:t>Perú</a:t>
            </a:r>
            <a:endParaRPr sz="2400" dirty="0">
              <a:ea typeface="Calibri" charset="0"/>
              <a:cs typeface="Calibri" charset="0"/>
            </a:endParaRPr>
          </a:p>
          <a:p>
            <a:pPr>
              <a:lnSpc>
                <a:spcPct val="100000"/>
              </a:lnSpc>
              <a:spcBef>
                <a:spcPts val="54"/>
              </a:spcBef>
            </a:pPr>
            <a:endParaRPr sz="1950" dirty="0">
              <a:ea typeface="Calibri" charset="0"/>
              <a:cs typeface="Calibri" charset="0"/>
            </a:endParaRPr>
          </a:p>
          <a:p>
            <a:pPr marL="266700" indent="-254000">
              <a:lnSpc>
                <a:spcPct val="100000"/>
              </a:lnSpc>
              <a:buFont typeface="SenticoSansDT"/>
              <a:buAutoNum type="alphaLcPeriod" startAt="4"/>
              <a:tabLst>
                <a:tab pos="267335" algn="l"/>
              </a:tabLst>
            </a:pPr>
            <a:r>
              <a:rPr sz="1900" spc="-25" dirty="0">
                <a:solidFill>
                  <a:srgbClr val="FFFFFF"/>
                </a:solidFill>
                <a:ea typeface="Calibri" charset="0"/>
                <a:cs typeface="Calibri" charset="0"/>
              </a:rPr>
              <a:t>A</a:t>
            </a:r>
            <a:r>
              <a:rPr sz="1900" spc="-60" dirty="0">
                <a:solidFill>
                  <a:srgbClr val="FFFFFF"/>
                </a:solidFill>
                <a:ea typeface="Calibri" charset="0"/>
                <a:cs typeface="Calibri" charset="0"/>
              </a:rPr>
              <a:t>v</a:t>
            </a:r>
            <a:r>
              <a:rPr sz="1900" dirty="0">
                <a:solidFill>
                  <a:srgbClr val="FFFFFF"/>
                </a:solidFill>
                <a:ea typeface="Calibri" charset="0"/>
                <a:cs typeface="Calibri" charset="0"/>
              </a:rPr>
              <a:t>. Enrique Canaval Moreyra Nº 150, piso 9, San Isidro, Lima</a:t>
            </a:r>
            <a:endParaRPr sz="1900" dirty="0">
              <a:ea typeface="Calibri" charset="0"/>
              <a:cs typeface="Calibri" charset="0"/>
            </a:endParaRPr>
          </a:p>
          <a:p>
            <a:pPr marL="12700">
              <a:lnSpc>
                <a:spcPct val="100000"/>
              </a:lnSpc>
              <a:spcBef>
                <a:spcPts val="5"/>
              </a:spcBef>
            </a:pPr>
            <a:r>
              <a:rPr sz="1900" dirty="0">
                <a:solidFill>
                  <a:srgbClr val="FFFFFF"/>
                </a:solidFill>
                <a:ea typeface="Calibri" charset="0"/>
                <a:cs typeface="Calibri" charset="0"/>
              </a:rPr>
              <a:t>t. (511) 200 1200</a:t>
            </a:r>
            <a:endParaRPr sz="1900" dirty="0">
              <a:ea typeface="Calibri" charset="0"/>
              <a:cs typeface="Calibri" charset="0"/>
            </a:endParaRPr>
          </a:p>
          <a:p>
            <a:pPr marL="255904" indent="-243204">
              <a:lnSpc>
                <a:spcPct val="100000"/>
              </a:lnSpc>
              <a:spcBef>
                <a:spcPts val="5"/>
              </a:spcBef>
              <a:buFont typeface="SenticoSansDT"/>
              <a:buAutoNum type="alphaLcPeriod" startAt="5"/>
              <a:tabLst>
                <a:tab pos="256540" algn="l"/>
              </a:tabLst>
            </a:pPr>
            <a:r>
              <a:rPr sz="1900" dirty="0">
                <a:solidFill>
                  <a:srgbClr val="FFFFFF"/>
                </a:solidFill>
                <a:ea typeface="Calibri" charset="0"/>
                <a:cs typeface="Calibri" charset="0"/>
                <a:hlinkClick r:id="rId3"/>
              </a:rPr>
              <a:t>contact@proinversion.gob.pe</a:t>
            </a:r>
            <a:endParaRPr sz="1900" dirty="0">
              <a:ea typeface="Calibri" charset="0"/>
              <a:cs typeface="Calibri" charset="0"/>
            </a:endParaRPr>
          </a:p>
          <a:p>
            <a:pPr>
              <a:lnSpc>
                <a:spcPct val="100000"/>
              </a:lnSpc>
              <a:spcBef>
                <a:spcPts val="46"/>
              </a:spcBef>
            </a:pPr>
            <a:endParaRPr sz="2000" dirty="0">
              <a:ea typeface="Calibri" charset="0"/>
              <a:cs typeface="Calibri" charset="0"/>
            </a:endParaRPr>
          </a:p>
          <a:p>
            <a:pPr marL="13335">
              <a:lnSpc>
                <a:spcPct val="100000"/>
              </a:lnSpc>
            </a:pPr>
            <a:r>
              <a:rPr sz="2300" b="1" spc="50" dirty="0">
                <a:solidFill>
                  <a:srgbClr val="FFFFFF"/>
                </a:solidFill>
                <a:ea typeface="Calibri" charset="0"/>
                <a:cs typeface="Calibri" charset="0"/>
                <a:hlinkClick r:id="rId4"/>
              </a:rPr>
              <a:t>WWW.PROINVERSION.GOB.PE</a:t>
            </a:r>
            <a:endParaRPr sz="2300" b="1" dirty="0">
              <a:ea typeface="Calibri" charset="0"/>
              <a:cs typeface="Calibri" charset="0"/>
            </a:endParaRPr>
          </a:p>
        </p:txBody>
      </p:sp>
      <p:cxnSp>
        <p:nvCxnSpPr>
          <p:cNvPr id="3" name="Conector recto 2"/>
          <p:cNvCxnSpPr/>
          <p:nvPr/>
        </p:nvCxnSpPr>
        <p:spPr>
          <a:xfrm>
            <a:off x="7824904" y="3673475"/>
            <a:ext cx="17346" cy="349069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B393A45A-6C4D-7C4A-B286-8F7410319703}"/>
              </a:ext>
            </a:extLst>
          </p:cNvPr>
          <p:cNvPicPr>
            <a:picLocks noChangeAspect="1"/>
          </p:cNvPicPr>
          <p:nvPr/>
        </p:nvPicPr>
        <p:blipFill>
          <a:blip r:embed="rId5"/>
          <a:stretch>
            <a:fillRect/>
          </a:stretch>
        </p:blipFill>
        <p:spPr>
          <a:xfrm>
            <a:off x="8756650" y="4130675"/>
            <a:ext cx="2514600" cy="3768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448</Words>
  <Application>Microsoft Office PowerPoint</Application>
  <PresentationFormat>Personalizado</PresentationFormat>
  <Paragraphs>57</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Courier New</vt:lpstr>
      <vt:lpstr>SenticoSansDT</vt:lpstr>
      <vt:lpstr>Wingdings</vt:lpstr>
      <vt:lpstr>Office Theme</vt:lpstr>
      <vt:lpstr>Presentación de PowerPoint</vt:lpstr>
      <vt:lpstr>INDICE</vt:lpstr>
      <vt:lpstr>INFORMACIÓN GENERAL DEL PROYECTO </vt:lpstr>
      <vt:lpstr>INFORMACIÓN GENERAL DEL PROYECTO </vt:lpstr>
      <vt:lpstr>CRONOGRAMA DEL PROCESO DE PROMOCIÓN DE LA ACTIVIDAD PRIVADA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NUEVA LÍNEA</dc:title>
  <dc:creator>Sonia Aguilar Flores</dc:creator>
  <cp:lastModifiedBy>Wendy Huambachano</cp:lastModifiedBy>
  <cp:revision>25</cp:revision>
  <dcterms:created xsi:type="dcterms:W3CDTF">2020-03-04T22:57:02Z</dcterms:created>
  <dcterms:modified xsi:type="dcterms:W3CDTF">2020-10-20T01:30:32Z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2019-02-18T00:00:00Z</vt:filetime>
  </property>
  <property fmtid="{D5CDD505-2E9C-101B-9397-08002B2CF9AE}" pid="3" name="Creator">
    <vt:lpwstr>Adobe Illustrator CC 2017 (Macintosh)</vt:lpwstr>
  </property>
  <property fmtid="{D5CDD505-2E9C-101B-9397-08002B2CF9AE}" pid="4" name="LastSaved">
    <vt:filetime>2019-02-18T00:00:00Z</vt:filetime>
  </property>
</Properties>
</file>